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4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87" r:id="rId26"/>
    <p:sldId id="288" r:id="rId27"/>
    <p:sldId id="290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7-9 July, 2009, Tbilisi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6F18-BD78-4BF6-B105-92278F77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7-9 July, 2009, Tbilisi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3899-684F-4D17-9EED-571309E68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7-9 July, 2009, Tbilisi</a:t>
            </a: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1AC7-6194-410E-835C-2C399C32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7-9 July, 2009, Tbilisi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7DA6-B466-429A-9E9E-1C2C0E28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7-9 July, 2009, Tbilisi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5129-4BB2-4476-979E-6A236C27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30DD-597A-41C6-BED8-A804E0C1B0E1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3EFA-DDFA-405E-973E-C2B2C422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274763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Ministry of Education and Sciences of </a:t>
            </a:r>
            <a:r>
              <a:rPr lang="en-US" sz="1800" b="1" dirty="0" smtClean="0">
                <a:solidFill>
                  <a:schemeClr val="tx1"/>
                </a:solidFill>
              </a:rPr>
              <a:t>Georgia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715250" y="5429250"/>
            <a:ext cx="971550" cy="714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857375" y="2071688"/>
            <a:ext cx="6858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endParaRPr lang="en-US" sz="2000" b="1"/>
          </a:p>
          <a:p>
            <a:r>
              <a:rPr lang="en-US" sz="2000" b="1"/>
              <a:t> </a:t>
            </a:r>
            <a:endParaRPr lang="en-US" b="1"/>
          </a:p>
          <a:p>
            <a:r>
              <a:rPr lang="en-US" b="1"/>
              <a:t> 	</a:t>
            </a:r>
          </a:p>
        </p:txBody>
      </p:sp>
      <p:pic>
        <p:nvPicPr>
          <p:cNvPr id="3077" name="Picture 8" descr="TPDC axali l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214313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Documents and Settings\ekapanadze\Desktop\gerbi-bolo_edit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625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1785938" y="1000125"/>
            <a:ext cx="5929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National Center of Teacher Professional Development </a:t>
            </a:r>
            <a:endParaRPr lang="en-US" b="1" dirty="0" smtClean="0"/>
          </a:p>
          <a:p>
            <a:pPr algn="ctr"/>
            <a:r>
              <a:rPr lang="en-US" b="1" dirty="0" smtClean="0"/>
              <a:t>( </a:t>
            </a:r>
            <a:r>
              <a:rPr lang="en-US" b="1" dirty="0"/>
              <a:t>NCTPD)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1285875" y="2071688"/>
            <a:ext cx="70008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Novice Teacher Induction </a:t>
            </a:r>
            <a:r>
              <a:rPr lang="en-US" sz="3600" dirty="0" smtClean="0"/>
              <a:t>Program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/>
              <a:t>in Georgia 2011-2012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err="1"/>
              <a:t>Eka</a:t>
            </a:r>
            <a:r>
              <a:rPr lang="en-US" dirty="0"/>
              <a:t> </a:t>
            </a:r>
            <a:r>
              <a:rPr lang="en-US" dirty="0" err="1"/>
              <a:t>Mamatsashvili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Program Coordinator</a:t>
            </a:r>
          </a:p>
          <a:p>
            <a:pPr algn="ctr"/>
            <a:r>
              <a:rPr lang="en-US" dirty="0"/>
              <a:t>2-6 November,  2011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Latvia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688" y="142875"/>
            <a:ext cx="9572626" cy="1568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                                    </a:t>
            </a:r>
            <a:r>
              <a:rPr lang="en-US" sz="3600" dirty="0" smtClean="0">
                <a:solidFill>
                  <a:schemeClr val="tx1"/>
                </a:solidFill>
              </a:rPr>
              <a:t>Mentor Manual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286125"/>
            <a:ext cx="4071937" cy="30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714488"/>
            <a:ext cx="3929092" cy="3211525"/>
          </a:xfrm>
        </p:spPr>
      </p:pic>
      <p:sp>
        <p:nvSpPr>
          <p:cNvPr id="7" name="Rectangle 6"/>
          <p:cNvSpPr/>
          <p:nvPr/>
        </p:nvSpPr>
        <p:spPr>
          <a:xfrm>
            <a:off x="0" y="1857365"/>
            <a:ext cx="4357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Novice Teacher Manual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Pestalozzi Seminar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100" b="1" dirty="0" smtClean="0"/>
              <a:t>July, 2009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algn="ctr">
              <a:buNone/>
            </a:pPr>
            <a:r>
              <a:rPr lang="en-US" sz="2800" b="1" dirty="0" smtClean="0"/>
              <a:t>“Mentoring novice teachers-innovative practices and approaches “</a:t>
            </a:r>
            <a:endParaRPr lang="en-US" sz="2800" dirty="0"/>
          </a:p>
          <a:p>
            <a:endParaRPr lang="en-US" sz="2800" dirty="0" smtClean="0"/>
          </a:p>
          <a:p>
            <a:pPr algn="ctr">
              <a:buNone/>
            </a:pPr>
            <a:r>
              <a:rPr lang="en-US" sz="2800" smtClean="0"/>
              <a:t>Get </a:t>
            </a:r>
            <a:r>
              <a:rPr lang="en-US" sz="2800" dirty="0" smtClean="0"/>
              <a:t>more knowledge and  share experience on implementing novice teacher induction and mentoring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SmartArt Placeholder 2"/>
          <p:cNvSpPr>
            <a:spLocks noGrp="1" noTextEdit="1"/>
          </p:cNvSpPr>
          <p:nvPr>
            <p:ph type="dgm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SmartArt Placeholder 2"/>
          <p:cNvSpPr>
            <a:spLocks noGrp="1" noTextEdit="1"/>
          </p:cNvSpPr>
          <p:nvPr>
            <p:ph type="dgm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July, 2009, Tbilisi</a:t>
            </a:r>
            <a:endParaRPr 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7" name="SmartArt Placeholder 2"/>
          <p:cNvSpPr>
            <a:spLocks noGrp="1" noTextEdit="1"/>
          </p:cNvSpPr>
          <p:nvPr>
            <p:ph type="dgm" idx="1"/>
          </p:nvPr>
        </p:nvSpPr>
        <p:spPr/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Aims and objectives of the state Program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Institutionalize  the novice teacher induction and mentoring system in Georgia</a:t>
            </a:r>
          </a:p>
          <a:p>
            <a:pPr lvl="2">
              <a:defRPr/>
            </a:pPr>
            <a:r>
              <a:rPr lang="en-US" sz="2800" dirty="0" smtClean="0"/>
              <a:t>Increase the number of schools, mentors and inductees </a:t>
            </a:r>
          </a:p>
          <a:p>
            <a:pPr lvl="2">
              <a:defRPr/>
            </a:pPr>
            <a:r>
              <a:rPr lang="en-US" sz="2800" dirty="0" smtClean="0"/>
              <a:t>Develop the comprehensive Induction standards</a:t>
            </a:r>
          </a:p>
          <a:p>
            <a:pPr lvl="2">
              <a:defRPr/>
            </a:pPr>
            <a:r>
              <a:rPr lang="en-US" sz="2800" dirty="0" smtClean="0"/>
              <a:t>Develop a flexible tool for the recruitment of successful inductees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/>
              <a:t>  </a:t>
            </a:r>
            <a:r>
              <a:rPr lang="en-US" sz="3600" b="1" dirty="0" smtClean="0"/>
              <a:t>New Approach to Mentoring -2010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Obligatory requirement for mentoring – only certified teachers allowed to become  mentors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/>
              <a:t>First teacher certification exams in Georgia– held in July 2010 in     </a:t>
            </a:r>
            <a:br>
              <a:rPr lang="en-US" sz="2800" dirty="0" smtClean="0"/>
            </a:br>
            <a:r>
              <a:rPr lang="en-US" sz="2800" dirty="0" smtClean="0"/>
              <a:t>   Georgian ,    Math and     Foreign Languages (English, French, German and Russian)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b="1" dirty="0" smtClean="0"/>
              <a:t>Training of Mentors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General Overview on mentoring and induction models worldwide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Developing mentoring skills  in adult learning and positive communication to novice teachers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Developing report writing skills – needs analysis, inductee programs </a:t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r">
              <a:defRPr/>
            </a:pPr>
            <a:r>
              <a:rPr lang="en-US" sz="4000" dirty="0">
                <a:solidFill>
                  <a:srgbClr val="FFFFCC"/>
                </a:solidFill>
                <a:latin typeface="Verdana" pitchFamily="34" charset="0"/>
              </a:rPr>
              <a:t>Steps to Success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				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/>
              <a:t>	</a:t>
            </a:r>
            <a:endParaRPr lang="en-US" sz="3600" b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2532" name="Content Placeholder 3" descr="ganixilav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42938"/>
            <a:ext cx="7772400" cy="1071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NCTPD Mission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2357438"/>
            <a:ext cx="6400800" cy="263048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Enhance teaching and learning through supporting development  of subject knowledge and instructional skills of teachers</a:t>
            </a:r>
            <a:endParaRPr lang="ru-RU" sz="3600" dirty="0" smtClean="0"/>
          </a:p>
          <a:p>
            <a:pPr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3" name="Content Placeholder 3" descr="mentoris mosazreb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Novice Teacher Trainings</a:t>
            </a:r>
            <a:endParaRPr lang="en-US" dirty="0"/>
          </a:p>
        </p:txBody>
      </p:sp>
      <p:pic>
        <p:nvPicPr>
          <p:cNvPr id="26627" name="Picture 2" descr="C:\Documents and Settings\ttskhadadze\Desktop\wliuri angariSi\mamacashvili\madziebel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r">
              <a:defRPr/>
            </a:pPr>
            <a:r>
              <a:rPr lang="en-US" sz="4000" dirty="0">
                <a:solidFill>
                  <a:srgbClr val="FFFFCC"/>
                </a:solidFill>
                <a:latin typeface="Verdana" pitchFamily="34" charset="0"/>
              </a:rPr>
              <a:t>Steps to Success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7652" name="Content Placeholder 3" descr="XL8038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XL8042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5845" name="Content Placeholder 3" descr="XL804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Program in Figures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10  cities in six regions of Georgia</a:t>
            </a:r>
            <a:endParaRPr lang="en-US" sz="2800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90 public and private schools throughout Georgia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136</a:t>
            </a:r>
            <a:r>
              <a:rPr lang="en-US" sz="2800" b="1" dirty="0" smtClean="0"/>
              <a:t> </a:t>
            </a:r>
            <a:r>
              <a:rPr lang="en-US" sz="2800" dirty="0" smtClean="0"/>
              <a:t>mentors – certified teachers of different subjects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1187 inductees –inexperienced subject teachers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79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additional information, please visit our webpage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/>
              <a:t>WWW. </a:t>
            </a:r>
            <a:r>
              <a:rPr lang="en-US" sz="4400" dirty="0" err="1" smtClean="0"/>
              <a:t>TPDC.GE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1323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/>
              <a:t>Thank you!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Main Areas of activity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 Trainings - Assure professional development of acting teachers</a:t>
            </a:r>
          </a:p>
          <a:p>
            <a:pPr>
              <a:defRPr/>
            </a:pPr>
            <a:r>
              <a:rPr lang="en-US" b="1" dirty="0" smtClean="0"/>
              <a:t> Programs- Attract qualified individuals to school,  support their professional development and retain in teaching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NCTPD involved in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145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Teacher Certification</a:t>
            </a:r>
          </a:p>
          <a:p>
            <a:pPr>
              <a:defRPr/>
            </a:pPr>
            <a:r>
              <a:rPr lang="en-US" sz="2400" b="1" dirty="0" smtClean="0"/>
              <a:t>Teacher Professional Standards</a:t>
            </a:r>
          </a:p>
          <a:p>
            <a:pPr>
              <a:defRPr/>
            </a:pPr>
            <a:r>
              <a:rPr lang="en-US" sz="2400" b="1" dirty="0" smtClean="0"/>
              <a:t>Inclusive Education</a:t>
            </a:r>
          </a:p>
          <a:p>
            <a:pPr>
              <a:defRPr/>
            </a:pPr>
            <a:r>
              <a:rPr lang="en-US" sz="2400" b="1" dirty="0" smtClean="0"/>
              <a:t>ICT Trainings</a:t>
            </a:r>
          </a:p>
          <a:p>
            <a:pPr>
              <a:defRPr/>
            </a:pPr>
            <a:r>
              <a:rPr lang="en-US" sz="2400" b="1" dirty="0" smtClean="0"/>
              <a:t>“Teach for Georgia”</a:t>
            </a:r>
          </a:p>
          <a:p>
            <a:pPr>
              <a:defRPr/>
            </a:pPr>
            <a:r>
              <a:rPr lang="en-US" sz="2400" b="1" dirty="0" smtClean="0">
                <a:sym typeface="Wingdings" pitchFamily="2" charset="2"/>
              </a:rPr>
              <a:t>“Learn and Teach Georgian”  </a:t>
            </a:r>
          </a:p>
          <a:p>
            <a:pPr>
              <a:defRPr/>
            </a:pPr>
            <a:r>
              <a:rPr lang="en-US" sz="2400" b="1" dirty="0" smtClean="0"/>
              <a:t>Novice Teacher Induction State program</a:t>
            </a:r>
          </a:p>
          <a:p>
            <a:pPr>
              <a:defRPr/>
            </a:pPr>
            <a:endParaRPr lang="en-US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Complementary resources for teaching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7173" name="Picture 5" descr="dac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124060" cy="297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q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1928826" cy="267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w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14818"/>
            <a:ext cx="1785950" cy="234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e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000504"/>
            <a:ext cx="192882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C:\Documents and Settings\ttskhadadze\Desktop\image\Picture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928670"/>
            <a:ext cx="2143140" cy="316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C:\Documents and Settings\ttskhadadze\Desktop\wliuri angariSi\portretrebi\natia image\untitl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428736"/>
            <a:ext cx="1714512" cy="22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Documents and Settings\ttskhadadze\Desktop\wliuri angariSi\portretrebi\natia image\efeq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071942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:\Documents and Settings\ttskhadadze\Desktop\wliuri angariSi\portretrebi\natia image\CD-is dizaini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5000636"/>
            <a:ext cx="1071570" cy="112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500166" y="428625"/>
            <a:ext cx="4786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           The Teacher</a:t>
            </a:r>
            <a:endParaRPr lang="en-US" sz="3600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75"/>
            <a:ext cx="1785950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masc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1223">
            <a:off x="6215063" y="3208338"/>
            <a:ext cx="2349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71546"/>
            <a:ext cx="2143140" cy="27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714620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214422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>
            <a:normAutofit fontScale="90000"/>
          </a:bodyPr>
          <a:lstStyle/>
          <a:p>
            <a:pPr lvl="2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Novice Teacher Induction and Mentoring in Georgia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b="1" dirty="0" smtClean="0"/>
              <a:t>Pilot Project 2008 -2010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Lay foundation for the development of a novice teacher induction system in Georgia</a:t>
            </a:r>
            <a:br>
              <a:rPr lang="en-US" sz="2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Identify  major trends in  relation with a novice teacher induction</a:t>
            </a:r>
            <a:br>
              <a:rPr lang="en-US" sz="2400" dirty="0" smtClean="0"/>
            </a:br>
            <a:r>
              <a:rPr lang="en-US" sz="2400" dirty="0" smtClean="0"/>
              <a:t>Motivate novice teachers  to stay in the profession  by providing mentor guidance in acquiring practical teaching skills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  <p:sp>
        <p:nvSpPr>
          <p:cNvPr id="9219" name="SmartArt Placeholder 2"/>
          <p:cNvSpPr>
            <a:spLocks noGrp="1" noTextEdit="1"/>
          </p:cNvSpPr>
          <p:nvPr>
            <p:ph type="dgm" idx="1"/>
          </p:nvPr>
        </p:nvSpPr>
        <p:spPr>
          <a:xfrm>
            <a:off x="571472" y="1714488"/>
            <a:ext cx="8229600" cy="4525962"/>
          </a:xfrm>
        </p:spPr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pPr marL="144000"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 </a:t>
            </a:r>
            <a:r>
              <a:rPr lang="en-US" sz="3600" b="1" dirty="0" smtClean="0"/>
              <a:t>Project Implementation and Participants</a:t>
            </a:r>
            <a:endParaRPr lang="ru-RU" sz="3600" b="1" dirty="0"/>
          </a:p>
        </p:txBody>
      </p:sp>
      <p:sp>
        <p:nvSpPr>
          <p:cNvPr id="10243" name="SmartArt Placeholder 2"/>
          <p:cNvSpPr>
            <a:spLocks noGrp="1" noTextEdit="1"/>
          </p:cNvSpPr>
          <p:nvPr>
            <p:ph type="dgm" idx="1"/>
          </p:nvPr>
        </p:nvSpPr>
        <p:spPr>
          <a:xfrm>
            <a:off x="214313" y="1643063"/>
            <a:ext cx="8229600" cy="4525962"/>
          </a:xfrm>
        </p:spPr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0063" y="2143125"/>
            <a:ext cx="79295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Six major cities of Georgia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98 Inductees  - newly qualified subject    teachers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58  mentors - qualified and experienced teachers of different subjects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24 public schools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Major Results of the Pilot Project</a:t>
            </a:r>
            <a:endParaRPr lang="ru-RU" sz="3600" dirty="0"/>
          </a:p>
        </p:txBody>
      </p:sp>
      <p:sp>
        <p:nvSpPr>
          <p:cNvPr id="11267" name="SmartArt Placeholder 2"/>
          <p:cNvSpPr>
            <a:spLocks noGrp="1" noTextEdit="1"/>
          </p:cNvSpPr>
          <p:nvPr>
            <p:ph type="dgm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00034" y="1928802"/>
            <a:ext cx="807243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Assistance </a:t>
            </a:r>
            <a:r>
              <a:rPr lang="en-US" sz="2400" dirty="0"/>
              <a:t>to </a:t>
            </a:r>
            <a:r>
              <a:rPr lang="en-US" sz="2400" dirty="0" smtClean="0"/>
              <a:t>novice </a:t>
            </a:r>
            <a:r>
              <a:rPr lang="en-US" sz="2400" dirty="0"/>
              <a:t>teachers gain </a:t>
            </a:r>
            <a:r>
              <a:rPr lang="en-US" sz="2400" dirty="0" smtClean="0"/>
              <a:t>experience and motivation </a:t>
            </a:r>
            <a:r>
              <a:rPr lang="en-US" sz="2400" dirty="0"/>
              <a:t>to pass teacher certification </a:t>
            </a:r>
            <a:r>
              <a:rPr lang="en-US" sz="2400" dirty="0" smtClean="0"/>
              <a:t>exams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Supported new teachers  to  get recruited in case of successful induction period -1/3 of new teachers employed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Increased awareness on  the necessity of mentoring and novice teacher induction on different  levels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 teachers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357</Words>
  <Application>Microsoft Office PowerPoint</Application>
  <PresentationFormat>On-screen Show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Ministry of Education and Sciences of Georgia</vt:lpstr>
      <vt:lpstr>NCTPD Mission</vt:lpstr>
      <vt:lpstr>Main Areas of activity</vt:lpstr>
      <vt:lpstr>NCTPD involved in</vt:lpstr>
      <vt:lpstr>Complementary resources for teaching </vt:lpstr>
      <vt:lpstr>Slide 6</vt:lpstr>
      <vt:lpstr>          Novice Teacher Induction and Mentoring in Georgia  Pilot Project 2008 -2010   Lay foundation for the development of a novice teacher induction system in Georgia  Identify  major trends in  relation with a novice teacher induction Motivate novice teachers  to stay in the profession  by providing mentor guidance in acquiring practical teaching skills   </vt:lpstr>
      <vt:lpstr> Project Implementation and Participants</vt:lpstr>
      <vt:lpstr>Major Results of the Pilot Project</vt:lpstr>
      <vt:lpstr>                                     Mentor Manual </vt:lpstr>
      <vt:lpstr> Pestalozzi Seminar July, 2009 </vt:lpstr>
      <vt:lpstr>Slide 12</vt:lpstr>
      <vt:lpstr>Slide 13</vt:lpstr>
      <vt:lpstr>Slide 14</vt:lpstr>
      <vt:lpstr>Aims and objectives of the state Program</vt:lpstr>
      <vt:lpstr>  New Approach to Mentoring -2010</vt:lpstr>
      <vt:lpstr>             Training of Mentors    General Overview on mentoring and induction models worldwide  Developing mentoring skills  in adult learning and positive communication to novice teachers   Developing report writing skills – needs analysis, inductee programs  </vt:lpstr>
      <vt:lpstr>Steps to Success</vt:lpstr>
      <vt:lpstr>Slide 19</vt:lpstr>
      <vt:lpstr>Slide 20</vt:lpstr>
      <vt:lpstr>Slide 21</vt:lpstr>
      <vt:lpstr>Novice Teacher Trainings</vt:lpstr>
      <vt:lpstr>Steps to Success</vt:lpstr>
      <vt:lpstr>Slide 24</vt:lpstr>
      <vt:lpstr>Slide 25</vt:lpstr>
      <vt:lpstr>Slide 26</vt:lpstr>
      <vt:lpstr>Program in Figures</vt:lpstr>
      <vt:lpstr>For additional information, please visit our webpage at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Education and Sciences of Georgia</dc:title>
  <dc:creator>goga</dc:creator>
  <cp:lastModifiedBy>goga</cp:lastModifiedBy>
  <cp:revision>3</cp:revision>
  <dcterms:created xsi:type="dcterms:W3CDTF">2011-11-03T08:54:07Z</dcterms:created>
  <dcterms:modified xsi:type="dcterms:W3CDTF">2011-11-03T09:04:26Z</dcterms:modified>
</cp:coreProperties>
</file>